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779" r:id="rId1"/>
  </p:sldMasterIdLst>
  <p:notesMasterIdLst>
    <p:notesMasterId r:id="rId7"/>
  </p:notesMasterIdLst>
  <p:sldIdLst>
    <p:sldId id="256" r:id="rId2"/>
    <p:sldId id="276" r:id="rId3"/>
    <p:sldId id="277" r:id="rId4"/>
    <p:sldId id="258" r:id="rId5"/>
    <p:sldId id="278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無樣式、表格格線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620" autoAdjust="0"/>
    <p:restoredTop sz="94660"/>
  </p:normalViewPr>
  <p:slideViewPr>
    <p:cSldViewPr snapToGrid="0">
      <p:cViewPr varScale="1">
        <p:scale>
          <a:sx n="75" d="100"/>
          <a:sy n="75" d="100"/>
        </p:scale>
        <p:origin x="327" y="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9614AF-D275-404C-988F-DC0B01B8F4CE}" type="datetimeFigureOut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CC870D-7806-4C6B-8462-9EDF3980F3C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9614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C67B0EE9-80CD-4BB9-A424-8318BC370257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9182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1F9E3-563C-4A3E-9B34-E7C0BB970754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5988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E5B05-7743-48B1-8B7A-BA1B2EA00562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0563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AB1D3-6AE2-44F2-8BAE-160D481AFD14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27659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3F689-DB37-4D4F-9B13-A60F4669EE22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403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8DD1EF-A1E0-4FF6-837E-5CE5745E42D3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2181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0388-A7FB-4CF7-8446-658EB3BFDDB8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34236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F54EFC-225F-43CA-A37A-2BAA250B740B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586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C9C889-1FFF-46AE-AE93-225D61DE8605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5778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F7AF9-5FBF-4D92-8954-A16A12934791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521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F31A3-9189-4A3D-B792-5A1DF10EE978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309860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C76C5FD1-8BC0-4B69-B12F-543FE19001A7}" type="datetime1">
              <a:rPr lang="zh-TW" altLang="en-US" smtClean="0"/>
              <a:t>2024/10/29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474417B-0C2B-4777-BC61-89E2E4585F3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405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Arial Black" panose="020B0A04020102020204" pitchFamily="34" charset="0"/>
              </a:rPr>
              <a:t>Lab</a:t>
            </a:r>
            <a:r>
              <a:rPr lang="zh-TW" altLang="en-US" dirty="0">
                <a:latin typeface="Arial Black" panose="020B0A04020102020204" pitchFamily="34" charset="0"/>
              </a:rPr>
              <a:t> </a:t>
            </a:r>
            <a:r>
              <a:rPr lang="en-US" altLang="zh-TW" dirty="0">
                <a:latin typeface="Arial Black" panose="020B0A04020102020204" pitchFamily="34" charset="0"/>
              </a:rPr>
              <a:t>6</a:t>
            </a:r>
            <a:endParaRPr lang="zh-TW" altLang="en-US" dirty="0">
              <a:latin typeface="Arial Black" panose="020B0A04020102020204" pitchFamily="34" charset="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LCD &amp; bitmap (1)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63026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Lab6-1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畫面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捲動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  <a:cs typeface="Arial" panose="020B0604020202020204" pitchFamily="34" charset="0"/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70D4BA2-04A6-4EDC-92BC-9F2DE83D2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1</a:t>
            </a:fld>
            <a:endParaRPr lang="zh-TW" altLang="en-US"/>
          </a:p>
        </p:txBody>
      </p:sp>
      <p:pic>
        <p:nvPicPr>
          <p:cNvPr id="9" name="圖片 8" descr="一張含有 文字 的圖片&#10;&#10;自動產生的描述">
            <a:extLst>
              <a:ext uri="{FF2B5EF4-FFF2-40B4-BE49-F238E27FC236}">
                <a16:creationId xmlns:a16="http://schemas.microsoft.com/office/drawing/2014/main" id="{E13B5FBD-F5BB-4E3E-A19B-7E9ED31ABD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948" y="4319609"/>
            <a:ext cx="1851094" cy="925547"/>
          </a:xfrm>
          <a:prstGeom prst="rect">
            <a:avLst/>
          </a:prstGeom>
        </p:spPr>
      </p:pic>
      <p:sp>
        <p:nvSpPr>
          <p:cNvPr id="14" name="文字方塊 13">
            <a:extLst>
              <a:ext uri="{FF2B5EF4-FFF2-40B4-BE49-F238E27FC236}">
                <a16:creationId xmlns:a16="http://schemas.microsoft.com/office/drawing/2014/main" id="{D8E1536E-BDDD-48C7-9981-6CF91D3FBE84}"/>
              </a:ext>
            </a:extLst>
          </p:cNvPr>
          <p:cNvSpPr txBox="1"/>
          <p:nvPr/>
        </p:nvSpPr>
        <p:spPr>
          <a:xfrm>
            <a:off x="1143000" y="1749029"/>
            <a:ext cx="6576646" cy="175432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dirty="0" smtClean="0">
                <a:latin typeface="+mn-ea"/>
              </a:rPr>
              <a:t>按</a:t>
            </a:r>
            <a:r>
              <a:rPr lang="zh-TW" altLang="en-US" b="1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↑</a:t>
            </a:r>
            <a:r>
              <a:rPr lang="zh-TW" altLang="en-US" dirty="0" smtClean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+mn-ea"/>
              </a:rPr>
              <a:t>/ </a:t>
            </a:r>
            <a:r>
              <a:rPr lang="zh-TW" altLang="en-US" b="1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↓</a:t>
            </a:r>
            <a:r>
              <a:rPr lang="zh-TW" altLang="en-US" dirty="0" smtClean="0">
                <a:latin typeface="+mn-ea"/>
                <a:cs typeface="Times New Roman" panose="02020603050405020304" pitchFamily="18" charset="0"/>
              </a:rPr>
              <a:t> </a:t>
            </a:r>
            <a:r>
              <a:rPr lang="en-US" altLang="zh-TW" dirty="0" smtClean="0">
                <a:latin typeface="+mn-ea"/>
                <a:cs typeface="Times New Roman" panose="02020603050405020304" pitchFamily="18" charset="0"/>
              </a:rPr>
              <a:t>/ </a:t>
            </a:r>
            <a:r>
              <a:rPr lang="en-US" altLang="zh-TW" b="1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←</a:t>
            </a:r>
            <a:r>
              <a:rPr lang="en-US" altLang="zh-TW" dirty="0" smtClean="0">
                <a:latin typeface="+mn-ea"/>
                <a:cs typeface="Times New Roman" panose="02020603050405020304" pitchFamily="18" charset="0"/>
              </a:rPr>
              <a:t> / </a:t>
            </a:r>
            <a:r>
              <a:rPr lang="en-US" altLang="zh-TW" b="1" dirty="0" smtClean="0">
                <a:solidFill>
                  <a:srgbClr val="FF0000"/>
                </a:solidFill>
                <a:latin typeface="+mn-ea"/>
                <a:cs typeface="Times New Roman" panose="02020603050405020304" pitchFamily="18" charset="0"/>
              </a:rPr>
              <a:t>→</a:t>
            </a:r>
            <a:r>
              <a:rPr lang="en-US" altLang="zh-TW" dirty="0" smtClean="0">
                <a:latin typeface="+mn-ea"/>
                <a:cs typeface="Times New Roman" panose="02020603050405020304" pitchFamily="18" charset="0"/>
              </a:rPr>
              <a:t> </a:t>
            </a:r>
            <a:r>
              <a:rPr lang="zh-TW" altLang="en-US" dirty="0" smtClean="0">
                <a:latin typeface="+mn-ea"/>
              </a:rPr>
              <a:t>鍵</a:t>
            </a:r>
            <a:r>
              <a:rPr lang="zh-TW" altLang="en-US" dirty="0">
                <a:latin typeface="+mn-ea"/>
              </a:rPr>
              <a:t>，畫面會往該方向移動，</a:t>
            </a:r>
            <a:r>
              <a:rPr lang="zh-TW" altLang="en-US" dirty="0" smtClean="0">
                <a:latin typeface="+mn-ea"/>
              </a:rPr>
              <a:t>並且超出邊界</a:t>
            </a:r>
            <a:r>
              <a:rPr lang="zh-TW" altLang="en-US" dirty="0">
                <a:latin typeface="+mn-ea"/>
              </a:rPr>
              <a:t>的畫面，會從另一邊循環顯示</a:t>
            </a:r>
            <a:endParaRPr lang="en-US" altLang="zh-TW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dirty="0">
                <a:latin typeface="+mn-ea"/>
              </a:rPr>
              <a:t>按一下</a:t>
            </a:r>
            <a:r>
              <a:rPr lang="zh-TW" altLang="en-US" dirty="0" smtClean="0">
                <a:latin typeface="+mn-ea"/>
              </a:rPr>
              <a:t>暫停 </a:t>
            </a:r>
            <a:r>
              <a:rPr lang="en-US" altLang="zh-TW" dirty="0" smtClean="0">
                <a:latin typeface="+mn-ea"/>
              </a:rPr>
              <a:t>S </a:t>
            </a:r>
            <a:r>
              <a:rPr lang="zh-TW" altLang="en-US" dirty="0" smtClean="0">
                <a:latin typeface="+mn-ea"/>
              </a:rPr>
              <a:t>鍵</a:t>
            </a:r>
            <a:r>
              <a:rPr lang="zh-TW" altLang="en-US" dirty="0">
                <a:latin typeface="+mn-ea"/>
              </a:rPr>
              <a:t>，畫面</a:t>
            </a:r>
            <a:r>
              <a:rPr lang="zh-TW" altLang="en-US" dirty="0" smtClean="0">
                <a:latin typeface="+mn-ea"/>
              </a:rPr>
              <a:t>停止移動</a:t>
            </a:r>
            <a:endParaRPr lang="en-US" altLang="zh-TW" dirty="0" smtClean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TW" altLang="en-US" dirty="0" smtClean="0">
                <a:latin typeface="Arial Black" panose="020B0A04020102020204" pitchFamily="34" charset="0"/>
              </a:rPr>
              <a:t>    </a:t>
            </a:r>
            <a:r>
              <a:rPr lang="en-US" altLang="zh-TW" dirty="0" smtClean="0">
                <a:latin typeface="Arial Black" panose="020B0A04020102020204" pitchFamily="34" charset="0"/>
              </a:rPr>
              <a:t>(note: </a:t>
            </a:r>
            <a:r>
              <a:rPr lang="zh-TW" altLang="en-US" dirty="0" smtClean="0">
                <a:latin typeface="Arial Black" panose="020B0A04020102020204" pitchFamily="34" charset="0"/>
              </a:rPr>
              <a:t>如要變換方向</a:t>
            </a:r>
            <a:r>
              <a:rPr lang="zh-TW" altLang="en-US" dirty="0" smtClean="0">
                <a:latin typeface="+mn-ea"/>
              </a:rPr>
              <a:t>，需先按</a:t>
            </a:r>
            <a:r>
              <a:rPr lang="en-US" altLang="zh-TW" dirty="0">
                <a:latin typeface="+mn-ea"/>
              </a:rPr>
              <a:t>S </a:t>
            </a:r>
            <a:r>
              <a:rPr lang="zh-TW" altLang="en-US" dirty="0" smtClean="0">
                <a:latin typeface="+mn-ea"/>
              </a:rPr>
              <a:t>鍵後，再按新的方向鍵</a:t>
            </a:r>
            <a:r>
              <a:rPr lang="en-US" altLang="zh-TW" dirty="0" smtClean="0">
                <a:latin typeface="Arial Black" panose="020B0A04020102020204" pitchFamily="34" charset="0"/>
              </a:rPr>
              <a:t>)</a:t>
            </a:r>
            <a:endParaRPr lang="zh-TW" altLang="en-US" dirty="0">
              <a:latin typeface="Arial Black" panose="020B0A04020102020204" pitchFamily="34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9B92B53-5E8C-4B5C-8C96-4C5F83E4F7FD}"/>
              </a:ext>
            </a:extLst>
          </p:cNvPr>
          <p:cNvSpPr/>
          <p:nvPr/>
        </p:nvSpPr>
        <p:spPr>
          <a:xfrm>
            <a:off x="1486948" y="4319609"/>
            <a:ext cx="1851094" cy="7976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21" name="群組 20">
            <a:extLst>
              <a:ext uri="{FF2B5EF4-FFF2-40B4-BE49-F238E27FC236}">
                <a16:creationId xmlns:a16="http://schemas.microsoft.com/office/drawing/2014/main" id="{3E6FC111-1115-4DBD-8648-008A5EB1FA06}"/>
              </a:ext>
            </a:extLst>
          </p:cNvPr>
          <p:cNvGrpSpPr/>
          <p:nvPr/>
        </p:nvGrpSpPr>
        <p:grpSpPr>
          <a:xfrm>
            <a:off x="5164910" y="4331144"/>
            <a:ext cx="1733550" cy="797675"/>
            <a:chOff x="4516161" y="3494880"/>
            <a:chExt cx="1733550" cy="797675"/>
          </a:xfrm>
        </p:grpSpPr>
        <p:pic>
          <p:nvPicPr>
            <p:cNvPr id="18" name="圖片 17">
              <a:extLst>
                <a:ext uri="{FF2B5EF4-FFF2-40B4-BE49-F238E27FC236}">
                  <a16:creationId xmlns:a16="http://schemas.microsoft.com/office/drawing/2014/main" id="{424B4CC3-F988-4AA5-9C15-F6B6C00D6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16161" y="3505877"/>
              <a:ext cx="1733550" cy="714375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8D046C61-6447-4380-AF33-E55CFEEA928F}"/>
                </a:ext>
              </a:extLst>
            </p:cNvPr>
            <p:cNvSpPr/>
            <p:nvPr/>
          </p:nvSpPr>
          <p:spPr>
            <a:xfrm>
              <a:off x="4516161" y="3494880"/>
              <a:ext cx="1733550" cy="79767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22" name="箭號: 向右 21">
            <a:extLst>
              <a:ext uri="{FF2B5EF4-FFF2-40B4-BE49-F238E27FC236}">
                <a16:creationId xmlns:a16="http://schemas.microsoft.com/office/drawing/2014/main" id="{8B0290C8-D06C-4541-B78C-ED75C11FBCD6}"/>
              </a:ext>
            </a:extLst>
          </p:cNvPr>
          <p:cNvSpPr/>
          <p:nvPr/>
        </p:nvSpPr>
        <p:spPr>
          <a:xfrm>
            <a:off x="3867044" y="4589435"/>
            <a:ext cx="989901" cy="385894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AEC6524F-AF8E-4765-932A-93C321B40087}"/>
              </a:ext>
            </a:extLst>
          </p:cNvPr>
          <p:cNvCxnSpPr/>
          <p:nvPr/>
        </p:nvCxnSpPr>
        <p:spPr>
          <a:xfrm>
            <a:off x="3112315" y="4026715"/>
            <a:ext cx="0" cy="198819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箭號: 圓形 15">
            <a:extLst>
              <a:ext uri="{FF2B5EF4-FFF2-40B4-BE49-F238E27FC236}">
                <a16:creationId xmlns:a16="http://schemas.microsoft.com/office/drawing/2014/main" id="{841CE2D4-2173-4CDD-AD3C-562657F29630}"/>
              </a:ext>
            </a:extLst>
          </p:cNvPr>
          <p:cNvSpPr/>
          <p:nvPr/>
        </p:nvSpPr>
        <p:spPr>
          <a:xfrm rot="10800000">
            <a:off x="1282409" y="4242732"/>
            <a:ext cx="2260172" cy="1772174"/>
          </a:xfrm>
          <a:prstGeom prst="circularArrow">
            <a:avLst>
              <a:gd name="adj1" fmla="val 7987"/>
              <a:gd name="adj2" fmla="val 916274"/>
              <a:gd name="adj3" fmla="val 20381652"/>
              <a:gd name="adj4" fmla="val 10849281"/>
              <a:gd name="adj5" fmla="val 125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tx1"/>
              </a:solidFill>
            </a:endParaRP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48788879-162B-44D4-9C78-4266BFCD0DB4}"/>
              </a:ext>
            </a:extLst>
          </p:cNvPr>
          <p:cNvSpPr txBox="1"/>
          <p:nvPr/>
        </p:nvSpPr>
        <p:spPr>
          <a:xfrm>
            <a:off x="1455987" y="3911839"/>
            <a:ext cx="14827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向右捲動</a:t>
            </a:r>
          </a:p>
        </p:txBody>
      </p:sp>
      <p:grpSp>
        <p:nvGrpSpPr>
          <p:cNvPr id="15" name="群組 14">
            <a:extLst>
              <a:ext uri="{FF2B5EF4-FFF2-40B4-BE49-F238E27FC236}">
                <a16:creationId xmlns:a16="http://schemas.microsoft.com/office/drawing/2014/main" id="{AE763563-1976-48A2-9EAD-A330E6CBC0D7}"/>
              </a:ext>
            </a:extLst>
          </p:cNvPr>
          <p:cNvGrpSpPr/>
          <p:nvPr/>
        </p:nvGrpSpPr>
        <p:grpSpPr>
          <a:xfrm>
            <a:off x="9629841" y="1702594"/>
            <a:ext cx="1105593" cy="1039091"/>
            <a:chOff x="1557975" y="3092335"/>
            <a:chExt cx="1105593" cy="1039091"/>
          </a:xfrm>
        </p:grpSpPr>
        <p:sp>
          <p:nvSpPr>
            <p:cNvPr id="19" name="橢圓 18">
              <a:extLst>
                <a:ext uri="{FF2B5EF4-FFF2-40B4-BE49-F238E27FC236}">
                  <a16:creationId xmlns:a16="http://schemas.microsoft.com/office/drawing/2014/main" id="{BC133C10-ADAC-48ED-9831-987F7FF91E41}"/>
                </a:ext>
              </a:extLst>
            </p:cNvPr>
            <p:cNvSpPr/>
            <p:nvPr/>
          </p:nvSpPr>
          <p:spPr>
            <a:xfrm>
              <a:off x="1557975" y="3840481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23" name="橢圓 22">
              <a:extLst>
                <a:ext uri="{FF2B5EF4-FFF2-40B4-BE49-F238E27FC236}">
                  <a16:creationId xmlns:a16="http://schemas.microsoft.com/office/drawing/2014/main" id="{F1426EC8-34D4-412B-8A89-006E88066214}"/>
                </a:ext>
              </a:extLst>
            </p:cNvPr>
            <p:cNvSpPr/>
            <p:nvPr/>
          </p:nvSpPr>
          <p:spPr>
            <a:xfrm>
              <a:off x="1965299" y="3840481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b="1" dirty="0">
                <a:ln w="28575">
                  <a:solidFill>
                    <a:srgbClr val="FFFF00"/>
                  </a:solidFill>
                </a:ln>
                <a:latin typeface="Arial Black" panose="020B0A04020102020204" pitchFamily="34" charset="0"/>
              </a:endParaRPr>
            </a:p>
          </p:txBody>
        </p:sp>
        <p:sp>
          <p:nvSpPr>
            <p:cNvPr id="26" name="橢圓 25">
              <a:extLst>
                <a:ext uri="{FF2B5EF4-FFF2-40B4-BE49-F238E27FC236}">
                  <a16:creationId xmlns:a16="http://schemas.microsoft.com/office/drawing/2014/main" id="{0D748983-BA43-4593-8738-38985D20D4ED}"/>
                </a:ext>
              </a:extLst>
            </p:cNvPr>
            <p:cNvSpPr/>
            <p:nvPr/>
          </p:nvSpPr>
          <p:spPr>
            <a:xfrm>
              <a:off x="2372623" y="3840481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27" name="橢圓 26">
              <a:extLst>
                <a:ext uri="{FF2B5EF4-FFF2-40B4-BE49-F238E27FC236}">
                  <a16:creationId xmlns:a16="http://schemas.microsoft.com/office/drawing/2014/main" id="{173B15C8-C0C0-4B72-A30E-7232D9ED0091}"/>
                </a:ext>
              </a:extLst>
            </p:cNvPr>
            <p:cNvSpPr/>
            <p:nvPr/>
          </p:nvSpPr>
          <p:spPr>
            <a:xfrm>
              <a:off x="1557975" y="3466408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n w="28575">
                    <a:solidFill>
                      <a:srgbClr val="FFFF00"/>
                    </a:solidFill>
                  </a:ln>
                  <a:latin typeface="Arial Black" panose="020B0A04020102020204" pitchFamily="34" charset="0"/>
                </a:rPr>
                <a:t>←</a:t>
              </a:r>
            </a:p>
          </p:txBody>
        </p:sp>
        <p:sp>
          <p:nvSpPr>
            <p:cNvPr id="28" name="橢圓 27">
              <a:extLst>
                <a:ext uri="{FF2B5EF4-FFF2-40B4-BE49-F238E27FC236}">
                  <a16:creationId xmlns:a16="http://schemas.microsoft.com/office/drawing/2014/main" id="{A8652C9C-34B5-494D-B61E-080DAFA84946}"/>
                </a:ext>
              </a:extLst>
            </p:cNvPr>
            <p:cNvSpPr/>
            <p:nvPr/>
          </p:nvSpPr>
          <p:spPr>
            <a:xfrm>
              <a:off x="1965299" y="3466408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>
                  <a:latin typeface="Arial Black" panose="020B0A04020102020204" pitchFamily="34" charset="0"/>
                </a:rPr>
                <a:t>S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29" name="橢圓 28">
              <a:extLst>
                <a:ext uri="{FF2B5EF4-FFF2-40B4-BE49-F238E27FC236}">
                  <a16:creationId xmlns:a16="http://schemas.microsoft.com/office/drawing/2014/main" id="{02D527F0-50D7-4555-95A0-1170B8874734}"/>
                </a:ext>
              </a:extLst>
            </p:cNvPr>
            <p:cNvSpPr/>
            <p:nvPr/>
          </p:nvSpPr>
          <p:spPr>
            <a:xfrm>
              <a:off x="2372623" y="3466408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>
                  <a:ln w="28575">
                    <a:solidFill>
                      <a:srgbClr val="FFFF00"/>
                    </a:solidFill>
                  </a:ln>
                  <a:latin typeface="Arial Black" panose="020B0A04020102020204" pitchFamily="34" charset="0"/>
                </a:rPr>
                <a:t>→</a:t>
              </a:r>
            </a:p>
          </p:txBody>
        </p:sp>
        <p:sp>
          <p:nvSpPr>
            <p:cNvPr id="30" name="橢圓 29">
              <a:extLst>
                <a:ext uri="{FF2B5EF4-FFF2-40B4-BE49-F238E27FC236}">
                  <a16:creationId xmlns:a16="http://schemas.microsoft.com/office/drawing/2014/main" id="{C96F4E46-16B7-45A8-8B14-2312381F949D}"/>
                </a:ext>
              </a:extLst>
            </p:cNvPr>
            <p:cNvSpPr/>
            <p:nvPr/>
          </p:nvSpPr>
          <p:spPr>
            <a:xfrm>
              <a:off x="1557975" y="3092335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31" name="橢圓 30">
              <a:extLst>
                <a:ext uri="{FF2B5EF4-FFF2-40B4-BE49-F238E27FC236}">
                  <a16:creationId xmlns:a16="http://schemas.microsoft.com/office/drawing/2014/main" id="{ED580483-F248-431A-8228-3F947C1724A0}"/>
                </a:ext>
              </a:extLst>
            </p:cNvPr>
            <p:cNvSpPr/>
            <p:nvPr/>
          </p:nvSpPr>
          <p:spPr>
            <a:xfrm>
              <a:off x="1965299" y="3092335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n w="28575">
                  <a:solidFill>
                    <a:srgbClr val="FFFF00"/>
                  </a:solidFill>
                </a:ln>
                <a:latin typeface="Arial Black" panose="020B0A04020102020204" pitchFamily="34" charset="0"/>
              </a:endParaRPr>
            </a:p>
          </p:txBody>
        </p:sp>
        <p:sp>
          <p:nvSpPr>
            <p:cNvPr id="32" name="橢圓 31">
              <a:extLst>
                <a:ext uri="{FF2B5EF4-FFF2-40B4-BE49-F238E27FC236}">
                  <a16:creationId xmlns:a16="http://schemas.microsoft.com/office/drawing/2014/main" id="{012F21F5-FCC2-4C78-91C4-BF9E280040F1}"/>
                </a:ext>
              </a:extLst>
            </p:cNvPr>
            <p:cNvSpPr/>
            <p:nvPr/>
          </p:nvSpPr>
          <p:spPr>
            <a:xfrm>
              <a:off x="2372623" y="3092335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 dirty="0">
                <a:latin typeface="Arial Black" panose="020B0A04020102020204" pitchFamily="34" charset="0"/>
              </a:endParaRPr>
            </a:p>
          </p:txBody>
        </p:sp>
      </p:grpSp>
      <p:cxnSp>
        <p:nvCxnSpPr>
          <p:cNvPr id="33" name="直線接點 32">
            <a:extLst>
              <a:ext uri="{FF2B5EF4-FFF2-40B4-BE49-F238E27FC236}">
                <a16:creationId xmlns:a16="http://schemas.microsoft.com/office/drawing/2014/main" id="{52F093B8-E0F7-4A9E-B09B-DD56A8E8722C}"/>
              </a:ext>
            </a:extLst>
          </p:cNvPr>
          <p:cNvCxnSpPr/>
          <p:nvPr/>
        </p:nvCxnSpPr>
        <p:spPr>
          <a:xfrm>
            <a:off x="6891469" y="3911839"/>
            <a:ext cx="0" cy="1988191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橢圓 33">
            <a:extLst>
              <a:ext uri="{FF2B5EF4-FFF2-40B4-BE49-F238E27FC236}">
                <a16:creationId xmlns:a16="http://schemas.microsoft.com/office/drawing/2014/main" id="{173B15C8-C0C0-4B72-A30E-7232D9ED0091}"/>
              </a:ext>
            </a:extLst>
          </p:cNvPr>
          <p:cNvSpPr/>
          <p:nvPr/>
        </p:nvSpPr>
        <p:spPr>
          <a:xfrm rot="5400000">
            <a:off x="10039424" y="1711227"/>
            <a:ext cx="290945" cy="290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n w="28575">
                  <a:solidFill>
                    <a:srgbClr val="FFFF00"/>
                  </a:solidFill>
                </a:ln>
                <a:latin typeface="Arial Black" panose="020B0A04020102020204" pitchFamily="34" charset="0"/>
              </a:rPr>
              <a:t>←</a:t>
            </a:r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02D527F0-50D7-4555-95A0-1170B8874734}"/>
              </a:ext>
            </a:extLst>
          </p:cNvPr>
          <p:cNvSpPr/>
          <p:nvPr/>
        </p:nvSpPr>
        <p:spPr>
          <a:xfrm rot="5400000">
            <a:off x="10051767" y="2440079"/>
            <a:ext cx="290945" cy="2909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n w="28575">
                  <a:solidFill>
                    <a:srgbClr val="FFFF00"/>
                  </a:solidFill>
                </a:ln>
                <a:latin typeface="Arial Black" panose="020B0A04020102020204" pitchFamily="34" charset="0"/>
              </a:rPr>
              <a:t>→</a:t>
            </a:r>
          </a:p>
        </p:txBody>
      </p:sp>
    </p:spTree>
    <p:extLst>
      <p:ext uri="{BB962C8B-B14F-4D97-AF65-F5344CB8AC3E}">
        <p14:creationId xmlns:p14="http://schemas.microsoft.com/office/powerpoint/2010/main" val="3608193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53EB951-1FF0-47A8-AB4A-5E163D589D86}"/>
              </a:ext>
            </a:extLst>
          </p:cNvPr>
          <p:cNvSpPr txBox="1"/>
          <p:nvPr/>
        </p:nvSpPr>
        <p:spPr>
          <a:xfrm>
            <a:off x="4704965" y="2692866"/>
            <a:ext cx="137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標楷體" panose="03000509000000000000" pitchFamily="65" charset="-120"/>
                <a:ea typeface="標楷體" panose="03000509000000000000" pitchFamily="65" charset="-120"/>
              </a:rPr>
              <a:t>有隻貓</a:t>
            </a:r>
          </a:p>
        </p:txBody>
      </p:sp>
      <p:pic>
        <p:nvPicPr>
          <p:cNvPr id="3" name="VID20201026194227">
            <a:hlinkClick r:id="" action="ppaction://media"/>
            <a:extLst>
              <a:ext uri="{FF2B5EF4-FFF2-40B4-BE49-F238E27FC236}">
                <a16:creationId xmlns:a16="http://schemas.microsoft.com/office/drawing/2014/main" id="{6BB27E75-BF51-4DAF-91E2-DD8A4DC297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15180" t="29299" r="31758" b="34126"/>
          <a:stretch/>
        </p:blipFill>
        <p:spPr>
          <a:xfrm>
            <a:off x="5546095" y="2294640"/>
            <a:ext cx="2046914" cy="250830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1E08CC0-A5D3-4AB6-AE2E-717A3E236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Lab6-1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TW" altLang="en-US" sz="4000" dirty="0">
                <a:latin typeface="Arial" panose="020B0604020202020204" pitchFamily="34" charset="0"/>
                <a:cs typeface="Arial" panose="020B0604020202020204" pitchFamily="34" charset="0"/>
              </a:rPr>
              <a:t>影片</a:t>
            </a:r>
            <a:endParaRPr lang="zh-TW" altLang="en-US" sz="4000" dirty="0"/>
          </a:p>
        </p:txBody>
      </p:sp>
      <p:pic>
        <p:nvPicPr>
          <p:cNvPr id="5" name="26938.t">
            <a:hlinkClick r:id="" action="ppaction://media"/>
            <a:extLst>
              <a:ext uri="{FF2B5EF4-FFF2-40B4-BE49-F238E27FC236}">
                <a16:creationId xmlns:a16="http://schemas.microsoft.com/office/drawing/2014/main" id="{A3C47C80-559B-4CFC-884D-5BF7756D394F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7"/>
          <a:srcRect l="-7992" r="-1" b="22099"/>
          <a:stretch/>
        </p:blipFill>
        <p:spPr>
          <a:xfrm rot="16200000">
            <a:off x="4457379" y="1940210"/>
            <a:ext cx="2747644" cy="3523617"/>
          </a:xfrm>
        </p:spPr>
      </p:pic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292293A-8F23-436D-8541-13DBBF407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63067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9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46288" y="609600"/>
            <a:ext cx="9875520" cy="1356360"/>
          </a:xfrm>
        </p:spPr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Lab6.2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  <a:cs typeface="Arial" panose="020B0604020202020204" pitchFamily="34" charset="0"/>
              </a:rPr>
              <a:t>數字累加器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  <a:cs typeface="Arial" panose="020B0604020202020204" pitchFamily="34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8027" y="1813135"/>
            <a:ext cx="9896527" cy="2987465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l"/>
            </a:pP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一開始按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鍵隨機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產生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四組兩位數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數字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並以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滾動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顯示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”方式分別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顯示在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LCD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後三個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上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endParaRPr lang="en-US" altLang="zh-TW" sz="18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" indent="0">
              <a:buNone/>
            </a:pP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此時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 “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符號指向第一個兩位數數字，按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↓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鍵或 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↑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鍵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 “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可移至其下或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上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的數字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按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鍵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可選定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所指定的數字</a:t>
            </a:r>
            <a:endParaRPr lang="en-US" altLang="zh-TW" sz="18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LCD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的第一個 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row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顯示所有被選擇到數字的累加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結果</a:t>
            </a:r>
            <a:endParaRPr lang="en-US" altLang="zh-TW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每選擇一個數字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可重複選擇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，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嗶一聲並亮一個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LED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由左至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右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，最多可選擇四次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亮四個燈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按 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 (backspace)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鍵，消除最新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選擇的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數字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並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回到前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一個累加結果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含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LED)</a:t>
            </a:r>
          </a:p>
          <a:p>
            <a:pPr>
              <a:buFont typeface="Wingdings" panose="05000000000000000000" pitchFamily="2" charset="2"/>
              <a:buChar char="l"/>
            </a:pP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按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C(clear) 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鍵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LED 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全暗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清除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累加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結果 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原四組數字保留，此時可按</a:t>
            </a:r>
            <a:r>
              <a:rPr lang="en-US" altLang="zh-TW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鍵重新產生</a:t>
            </a:r>
            <a:r>
              <a:rPr lang="zh-TW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四組</a:t>
            </a:r>
            <a:r>
              <a:rPr lang="zh-TW" altLang="en-US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亂數</a:t>
            </a:r>
            <a:r>
              <a:rPr lang="en-US" altLang="zh-TW" sz="180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altLang="zh-TW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endParaRPr lang="zh-TW" alt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TW" sz="18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l"/>
            </a:pPr>
            <a:endParaRPr lang="en-US" altLang="zh-TW" sz="180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3D2B27E-1264-485F-A035-759D933DB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3</a:t>
            </a:fld>
            <a:endParaRPr lang="zh-TW" altLang="en-US"/>
          </a:p>
        </p:txBody>
      </p:sp>
      <p:grpSp>
        <p:nvGrpSpPr>
          <p:cNvPr id="7" name="群組 6"/>
          <p:cNvGrpSpPr/>
          <p:nvPr/>
        </p:nvGrpSpPr>
        <p:grpSpPr>
          <a:xfrm>
            <a:off x="10574554" y="2394779"/>
            <a:ext cx="1105593" cy="994409"/>
            <a:chOff x="2069207" y="2812935"/>
            <a:chExt cx="1105593" cy="994409"/>
          </a:xfrm>
        </p:grpSpPr>
        <p:sp>
          <p:nvSpPr>
            <p:cNvPr id="8" name="橢圓 7"/>
            <p:cNvSpPr/>
            <p:nvPr/>
          </p:nvSpPr>
          <p:spPr>
            <a:xfrm>
              <a:off x="2069207" y="2812935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latin typeface="Arial Black" panose="020B0A04020102020204" pitchFamily="34" charset="0"/>
                </a:rPr>
                <a:t> 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9" name="橢圓 8"/>
            <p:cNvSpPr/>
            <p:nvPr/>
          </p:nvSpPr>
          <p:spPr>
            <a:xfrm>
              <a:off x="2476531" y="2812935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latin typeface="Arial Black" panose="020B0A04020102020204" pitchFamily="34" charset="0"/>
                </a:rPr>
                <a:t> 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0" name="橢圓 9"/>
            <p:cNvSpPr/>
            <p:nvPr/>
          </p:nvSpPr>
          <p:spPr>
            <a:xfrm>
              <a:off x="2883855" y="2812935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 smtClean="0">
                  <a:latin typeface="Arial Black" panose="020B0A04020102020204" pitchFamily="34" charset="0"/>
                </a:rPr>
                <a:t> 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1" name="橢圓 10"/>
            <p:cNvSpPr/>
            <p:nvPr/>
          </p:nvSpPr>
          <p:spPr>
            <a:xfrm>
              <a:off x="2069207" y="3170382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↑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2" name="橢圓 11"/>
            <p:cNvSpPr/>
            <p:nvPr/>
          </p:nvSpPr>
          <p:spPr>
            <a:xfrm>
              <a:off x="2476531" y="3170382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latin typeface="Arial Black" panose="020B0A04020102020204" pitchFamily="34" charset="0"/>
                </a:rPr>
                <a:t>S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3" name="橢圓 12"/>
            <p:cNvSpPr/>
            <p:nvPr/>
          </p:nvSpPr>
          <p:spPr>
            <a:xfrm>
              <a:off x="2883855" y="3170382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↓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4" name="橢圓 13"/>
            <p:cNvSpPr/>
            <p:nvPr/>
          </p:nvSpPr>
          <p:spPr>
            <a:xfrm>
              <a:off x="2069207" y="3516399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latin typeface="Arial Black" panose="020B0A04020102020204" pitchFamily="34" charset="0"/>
                  <a:ea typeface="微軟正黑體" panose="020B0604030504040204" pitchFamily="34" charset="-120"/>
                </a:rPr>
                <a:t>R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5" name="橢圓 14"/>
            <p:cNvSpPr/>
            <p:nvPr/>
          </p:nvSpPr>
          <p:spPr>
            <a:xfrm>
              <a:off x="2476531" y="3516399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latin typeface="Arial Black" panose="020B0A04020102020204" pitchFamily="34" charset="0"/>
                </a:rPr>
                <a:t>B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  <p:sp>
          <p:nvSpPr>
            <p:cNvPr id="16" name="橢圓 15"/>
            <p:cNvSpPr/>
            <p:nvPr/>
          </p:nvSpPr>
          <p:spPr>
            <a:xfrm>
              <a:off x="2883855" y="3516399"/>
              <a:ext cx="290945" cy="2909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 smtClean="0">
                  <a:latin typeface="Arial Black" panose="020B0A04020102020204" pitchFamily="34" charset="0"/>
                  <a:ea typeface="微軟正黑體" panose="020B0604030504040204" pitchFamily="34" charset="-120"/>
                </a:rPr>
                <a:t>C</a:t>
              </a:r>
              <a:endParaRPr lang="zh-TW" altLang="en-US" dirty="0"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7558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292293A-8F23-436D-8541-13DBBF407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4417B-0C2B-4777-BC61-89E2E4585F3B}" type="slidenum">
              <a:rPr lang="zh-TW" altLang="en-US" smtClean="0"/>
              <a:t>4</a:t>
            </a:fld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1546859" y="2048610"/>
            <a:ext cx="11031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SUM = 0</a:t>
            </a:r>
          </a:p>
          <a:p>
            <a:r>
              <a:rPr lang="en-US" altLang="zh-TW" sz="1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10</a:t>
            </a:r>
          </a:p>
          <a:p>
            <a:r>
              <a:rPr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30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40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546859" y="2048610"/>
            <a:ext cx="1485900" cy="102870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3897341" y="2025160"/>
            <a:ext cx="11031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SUM = 0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10</a:t>
            </a:r>
          </a:p>
          <a:p>
            <a:r>
              <a:rPr lang="en-US" altLang="zh-TW" sz="1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30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40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897341" y="2042745"/>
            <a:ext cx="1485900" cy="1025773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3111378" y="2227108"/>
            <a:ext cx="6815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按 </a:t>
            </a:r>
            <a:r>
              <a:rPr lang="en-US" altLang="zh-TW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‘↓’</a:t>
            </a:r>
            <a:endParaRPr lang="zh-TW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直線單箭頭接點 16"/>
          <p:cNvCxnSpPr/>
          <p:nvPr/>
        </p:nvCxnSpPr>
        <p:spPr>
          <a:xfrm>
            <a:off x="3172922" y="2681656"/>
            <a:ext cx="545636" cy="87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6247823" y="1998783"/>
            <a:ext cx="120577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SUM = 20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10</a:t>
            </a:r>
          </a:p>
          <a:p>
            <a:r>
              <a:rPr lang="en-US" altLang="zh-TW" sz="1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30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40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247823" y="2042744"/>
            <a:ext cx="1485900" cy="98181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1" name="文字方塊 20"/>
          <p:cNvSpPr txBox="1"/>
          <p:nvPr/>
        </p:nvSpPr>
        <p:spPr>
          <a:xfrm>
            <a:off x="5470652" y="2200731"/>
            <a:ext cx="6928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按 </a:t>
            </a:r>
            <a:r>
              <a:rPr lang="en-US" altLang="zh-TW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‘S’</a:t>
            </a:r>
            <a:endParaRPr lang="zh-TW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線單箭頭接點 21"/>
          <p:cNvCxnSpPr/>
          <p:nvPr/>
        </p:nvCxnSpPr>
        <p:spPr>
          <a:xfrm>
            <a:off x="5532196" y="2655279"/>
            <a:ext cx="545636" cy="87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字方塊 22"/>
          <p:cNvSpPr txBox="1"/>
          <p:nvPr/>
        </p:nvSpPr>
        <p:spPr>
          <a:xfrm>
            <a:off x="8586580" y="2000655"/>
            <a:ext cx="120577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SUM = 20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20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30</a:t>
            </a:r>
          </a:p>
          <a:p>
            <a:r>
              <a:rPr lang="en-US" altLang="zh-TW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40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586580" y="2018240"/>
            <a:ext cx="1485900" cy="1025773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26" name="直線單箭頭接點 25"/>
          <p:cNvCxnSpPr/>
          <p:nvPr/>
        </p:nvCxnSpPr>
        <p:spPr>
          <a:xfrm>
            <a:off x="7879745" y="2648359"/>
            <a:ext cx="545636" cy="87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字方塊 28"/>
          <p:cNvSpPr txBox="1"/>
          <p:nvPr/>
        </p:nvSpPr>
        <p:spPr>
          <a:xfrm>
            <a:off x="7856051" y="4320096"/>
            <a:ext cx="715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按 </a:t>
            </a:r>
            <a:r>
              <a:rPr lang="en-US" altLang="zh-TW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‘B’</a:t>
            </a:r>
            <a:endParaRPr lang="zh-TW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0" name="直線單箭頭接點 29"/>
          <p:cNvCxnSpPr/>
          <p:nvPr/>
        </p:nvCxnSpPr>
        <p:spPr>
          <a:xfrm flipH="1">
            <a:off x="7917595" y="4774644"/>
            <a:ext cx="545636" cy="87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字方塊 30"/>
          <p:cNvSpPr txBox="1"/>
          <p:nvPr/>
        </p:nvSpPr>
        <p:spPr>
          <a:xfrm>
            <a:off x="7906192" y="2176226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b="1" dirty="0" smtClean="0"/>
              <a:t>….</a:t>
            </a:r>
            <a:endParaRPr lang="zh-TW" altLang="en-US" b="1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8586580" y="4199224"/>
            <a:ext cx="120577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SUM = 60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20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30</a:t>
            </a:r>
          </a:p>
          <a:p>
            <a:r>
              <a:rPr lang="en-US" altLang="zh-TW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40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586580" y="4216809"/>
            <a:ext cx="1485900" cy="1025773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文字方塊 33"/>
          <p:cNvSpPr txBox="1"/>
          <p:nvPr/>
        </p:nvSpPr>
        <p:spPr>
          <a:xfrm>
            <a:off x="1810628" y="1584594"/>
            <a:ext cx="9284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b="1" dirty="0" smtClean="0">
                <a:solidFill>
                  <a:srgbClr val="C00000"/>
                </a:solidFill>
                <a:latin typeface="+mn-ea"/>
              </a:rPr>
              <a:t>(</a:t>
            </a:r>
            <a:r>
              <a:rPr lang="zh-TW" altLang="en-US" sz="1600" b="1" dirty="0" smtClean="0">
                <a:solidFill>
                  <a:srgbClr val="C00000"/>
                </a:solidFill>
                <a:latin typeface="+mn-ea"/>
              </a:rPr>
              <a:t>一開始</a:t>
            </a:r>
            <a:r>
              <a:rPr lang="en-US" altLang="zh-TW" sz="1600" b="1" dirty="0" smtClean="0">
                <a:solidFill>
                  <a:srgbClr val="C00000"/>
                </a:solidFill>
                <a:latin typeface="+mn-ea"/>
              </a:rPr>
              <a:t>)</a:t>
            </a:r>
            <a:endParaRPr lang="zh-TW" altLang="en-US" sz="1600" b="1" dirty="0">
              <a:solidFill>
                <a:srgbClr val="C00000"/>
              </a:solidFill>
              <a:latin typeface="+mn-ea"/>
            </a:endParaRPr>
          </a:p>
        </p:txBody>
      </p:sp>
      <p:cxnSp>
        <p:nvCxnSpPr>
          <p:cNvPr id="40" name="直線單箭頭接點 39"/>
          <p:cNvCxnSpPr/>
          <p:nvPr/>
        </p:nvCxnSpPr>
        <p:spPr>
          <a:xfrm flipH="1">
            <a:off x="3174089" y="4796497"/>
            <a:ext cx="545636" cy="87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字方塊 40"/>
          <p:cNvSpPr txBox="1"/>
          <p:nvPr/>
        </p:nvSpPr>
        <p:spPr>
          <a:xfrm>
            <a:off x="5498195" y="4333156"/>
            <a:ext cx="7264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按 </a:t>
            </a:r>
            <a:r>
              <a:rPr lang="en-US" altLang="zh-TW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‘C’</a:t>
            </a:r>
            <a:endParaRPr lang="zh-TW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2" name="直線單箭頭接點 41"/>
          <p:cNvCxnSpPr/>
          <p:nvPr/>
        </p:nvCxnSpPr>
        <p:spPr>
          <a:xfrm flipH="1">
            <a:off x="5559739" y="4787704"/>
            <a:ext cx="545636" cy="87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/>
          <p:cNvCxnSpPr/>
          <p:nvPr/>
        </p:nvCxnSpPr>
        <p:spPr>
          <a:xfrm flipH="1">
            <a:off x="9270608" y="3461103"/>
            <a:ext cx="4396" cy="41285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字方塊 49"/>
          <p:cNvSpPr txBox="1"/>
          <p:nvPr/>
        </p:nvSpPr>
        <p:spPr>
          <a:xfrm>
            <a:off x="9283593" y="3462828"/>
            <a:ext cx="7152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按 </a:t>
            </a:r>
            <a:r>
              <a:rPr lang="en-US" altLang="zh-TW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‘S’</a:t>
            </a:r>
            <a:endParaRPr lang="zh-TW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" name="文字方塊 50"/>
          <p:cNvSpPr txBox="1"/>
          <p:nvPr/>
        </p:nvSpPr>
        <p:spPr>
          <a:xfrm>
            <a:off x="3877991" y="4199224"/>
            <a:ext cx="11031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SUM = 0</a:t>
            </a:r>
          </a:p>
          <a:p>
            <a:r>
              <a:rPr lang="en-US" altLang="zh-TW" sz="1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10</a:t>
            </a:r>
          </a:p>
          <a:p>
            <a:r>
              <a:rPr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30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40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3877991" y="4199224"/>
            <a:ext cx="1485900" cy="102870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3" name="矩形 52"/>
          <p:cNvSpPr/>
          <p:nvPr/>
        </p:nvSpPr>
        <p:spPr>
          <a:xfrm>
            <a:off x="3053726" y="4333156"/>
            <a:ext cx="7264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按 </a:t>
            </a:r>
            <a:r>
              <a:rPr lang="en-US" altLang="zh-TW" sz="16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‘R’</a:t>
            </a:r>
            <a:endParaRPr lang="zh-TW" altLang="en-US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文字方塊 54"/>
          <p:cNvSpPr txBox="1"/>
          <p:nvPr/>
        </p:nvSpPr>
        <p:spPr>
          <a:xfrm>
            <a:off x="1530083" y="4200581"/>
            <a:ext cx="110318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SUM = 0</a:t>
            </a:r>
          </a:p>
          <a:p>
            <a:r>
              <a:rPr lang="en-US" altLang="zh-TW" sz="1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55</a:t>
            </a:r>
          </a:p>
          <a:p>
            <a:r>
              <a:rPr lang="zh-TW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66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33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99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矩形 55"/>
          <p:cNvSpPr/>
          <p:nvPr/>
        </p:nvSpPr>
        <p:spPr>
          <a:xfrm>
            <a:off x="1530083" y="4200581"/>
            <a:ext cx="1485900" cy="1028700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8" name="標題 1">
            <a:extLst>
              <a:ext uri="{FF2B5EF4-FFF2-40B4-BE49-F238E27FC236}">
                <a16:creationId xmlns:a16="http://schemas.microsoft.com/office/drawing/2014/main" id="{71E08CC0-A5D3-4AB6-AE2E-717A3E2361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395" y="285589"/>
            <a:ext cx="9875520" cy="1356360"/>
          </a:xfrm>
        </p:spPr>
        <p:txBody>
          <a:bodyPr/>
          <a:lstStyle/>
          <a:p>
            <a:r>
              <a:rPr lang="en-US" altLang="zh-TW" dirty="0" smtClean="0">
                <a:latin typeface="Arial" panose="020B0604020202020204" pitchFamily="34" charset="0"/>
                <a:cs typeface="Arial" panose="020B0604020202020204" pitchFamily="34" charset="0"/>
              </a:rPr>
              <a:t>Lab6-2</a:t>
            </a:r>
            <a:r>
              <a:rPr lang="zh-TW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TW" altLang="en-US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範例</a:t>
            </a:r>
            <a:endParaRPr lang="zh-TW" altLang="en-US" sz="4000" dirty="0"/>
          </a:p>
        </p:txBody>
      </p:sp>
      <p:sp>
        <p:nvSpPr>
          <p:cNvPr id="35" name="文字方塊 34"/>
          <p:cNvSpPr txBox="1"/>
          <p:nvPr/>
        </p:nvSpPr>
        <p:spPr>
          <a:xfrm>
            <a:off x="6285929" y="4192868"/>
            <a:ext cx="120577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SUM = </a:t>
            </a:r>
            <a:r>
              <a:rPr lang="en-US" altLang="zh-TW" sz="1600" b="1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r>
          </a:p>
          <a:p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20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30</a:t>
            </a:r>
          </a:p>
          <a:p>
            <a:r>
              <a:rPr lang="en-US" altLang="zh-TW" sz="1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40</a:t>
            </a:r>
          </a:p>
          <a:p>
            <a:r>
              <a:rPr lang="en-US" altLang="zh-TW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endParaRPr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285929" y="4210453"/>
            <a:ext cx="1485900" cy="1025773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3871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基礎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基礎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基礎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基礎</Template>
  <TotalTime>1263</TotalTime>
  <Words>402</Words>
  <Application>Microsoft Office PowerPoint</Application>
  <PresentationFormat>寬螢幕</PresentationFormat>
  <Paragraphs>85</Paragraphs>
  <Slides>5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5" baseType="lpstr">
      <vt:lpstr>微軟正黑體</vt:lpstr>
      <vt:lpstr>新細明體</vt:lpstr>
      <vt:lpstr>標楷體</vt:lpstr>
      <vt:lpstr>Arial</vt:lpstr>
      <vt:lpstr>Arial Black</vt:lpstr>
      <vt:lpstr>Calibri</vt:lpstr>
      <vt:lpstr>Corbel</vt:lpstr>
      <vt:lpstr>Times New Roman</vt:lpstr>
      <vt:lpstr>Wingdings</vt:lpstr>
      <vt:lpstr>基礎</vt:lpstr>
      <vt:lpstr>Lab 6</vt:lpstr>
      <vt:lpstr>Lab6-1 畫面捲動</vt:lpstr>
      <vt:lpstr>Lab6-1 影片</vt:lpstr>
      <vt:lpstr>Lab6.2 數字累加器</vt:lpstr>
      <vt:lpstr>Lab6-2 範例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3</dc:title>
  <dc:creator>chiu kai</dc:creator>
  <cp:lastModifiedBy>陳德生</cp:lastModifiedBy>
  <cp:revision>89</cp:revision>
  <dcterms:created xsi:type="dcterms:W3CDTF">2020-09-21T08:00:06Z</dcterms:created>
  <dcterms:modified xsi:type="dcterms:W3CDTF">2024-10-29T05:05:45Z</dcterms:modified>
</cp:coreProperties>
</file>

<file path=docProps/thumbnail.jpeg>
</file>